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 des bénéficiaires</c:v>
                </c:pt>
              </c:strCache>
            </c:strRef>
          </c:tx>
          <c:spPr>
            <a:solidFill>
              <a:srgbClr val="1B3A5C"/>
            </a:solidFill>
            <a:effectLst/>
          </c:spPr>
          <c:invertIfNegative val="0"/>
          <c:dLbls>
            <c:numFmt formatCode="[$-C0C]0.0&quot; 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Moins de 25 ans</c:v>
                </c:pt>
                <c:pt idx="1">
                  <c:v>25 à 34 ans</c:v>
                </c:pt>
                <c:pt idx="2">
                  <c:v>35 à 44 ans</c:v>
                </c:pt>
                <c:pt idx="3">
                  <c:v>45 à 54 ans</c:v>
                </c:pt>
                <c:pt idx="4">
                  <c:v>55 à 64 ans</c:v>
                </c:pt>
                <c:pt idx="5">
                  <c:v>65 ans et plus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5.5</c:v>
                </c:pt>
                <c:pt idx="1">
                  <c:v>29.1</c:v>
                </c:pt>
                <c:pt idx="2">
                  <c:v>24.6</c:v>
                </c:pt>
                <c:pt idx="3">
                  <c:v>17.3</c:v>
                </c:pt>
                <c:pt idx="4">
                  <c:v>17.399999999999999</c:v>
                </c:pt>
                <c:pt idx="5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05-4737-A33F-DDA3BCEB01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Part des prestations versées</c:v>
                </c:pt>
              </c:strCache>
            </c:strRef>
          </c:tx>
          <c:spPr>
            <a:solidFill>
              <a:srgbClr val="B4531F"/>
            </a:solidFill>
            <a:effectLst/>
          </c:spPr>
          <c:invertIfNegative val="0"/>
          <c:dLbls>
            <c:numFmt formatCode="[$-C0C]0.0&quot; 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Moins de 25 ans</c:v>
                </c:pt>
                <c:pt idx="1">
                  <c:v>25 à 34 ans</c:v>
                </c:pt>
                <c:pt idx="2">
                  <c:v>35 à 44 ans</c:v>
                </c:pt>
                <c:pt idx="3">
                  <c:v>45 à 54 ans</c:v>
                </c:pt>
                <c:pt idx="4">
                  <c:v>55 à 64 ans</c:v>
                </c:pt>
                <c:pt idx="5">
                  <c:v>65 ans et plus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4.4000000000000004</c:v>
                </c:pt>
                <c:pt idx="1">
                  <c:v>33.6</c:v>
                </c:pt>
                <c:pt idx="2">
                  <c:v>25.4</c:v>
                </c:pt>
                <c:pt idx="3">
                  <c:v>14.9</c:v>
                </c:pt>
                <c:pt idx="4">
                  <c:v>16</c:v>
                </c:pt>
                <c:pt idx="5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05-4737-A33F-DDA3BCEB01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9D2DA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0"/>
        </c:scaling>
        <c:delete val="0"/>
        <c:axPos val="l"/>
        <c:majorGridlines>
          <c:spPr>
            <a:ln w="9525" cap="flat">
              <a:solidFill>
                <a:srgbClr val="E3E9EE"/>
              </a:solidFill>
              <a:prstDash val="solid"/>
              <a:round/>
            </a:ln>
          </c:spPr>
        </c:majorGridlines>
        <c:numFmt formatCode="[$-C0C]0&quot; %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50">
              <a:solidFill>
                <a:srgbClr val="5D6B7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 des 55 ans et plus parmi les bénéficiaires</c:v>
                </c:pt>
              </c:strCache>
            </c:strRef>
          </c:tx>
          <c:spPr>
            <a:solidFill>
              <a:srgbClr val="1B3A5C"/>
            </a:solidFill>
            <a:effectLst/>
          </c:spPr>
          <c:invertIfNegative val="0"/>
          <c:dLbls>
            <c:numFmt formatCode="[$-C0C]0.0&quot; 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Québec</c:v>
                </c:pt>
                <c:pt idx="1">
                  <c:v>Moyenne canadienne</c:v>
                </c:pt>
                <c:pt idx="2">
                  <c:v>Ontario</c:v>
                </c:pt>
                <c:pt idx="3">
                  <c:v>Alberta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31.6</c:v>
                </c:pt>
                <c:pt idx="1">
                  <c:v>23.5</c:v>
                </c:pt>
                <c:pt idx="2">
                  <c:v>14.9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87-4B17-8F42-7DFEDB79FF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9D2DA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5"/>
        </c:scaling>
        <c:delete val="0"/>
        <c:axPos val="l"/>
        <c:majorGridlines>
          <c:spPr>
            <a:ln w="9525" cap="flat">
              <a:solidFill>
                <a:srgbClr val="E3E9EE"/>
              </a:solidFill>
              <a:prstDash val="solid"/>
              <a:round/>
            </a:ln>
          </c:spPr>
        </c:majorGridlines>
        <c:numFmt formatCode="[$-C0C]0&quot; %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Chômage de 27 semaines ou plus</c:v>
                </c:pt>
              </c:strCache>
            </c:strRef>
          </c:tx>
          <c:spPr>
            <a:solidFill>
              <a:srgbClr val="1B3A5C"/>
            </a:solidFill>
            <a:effectLst/>
          </c:spPr>
          <c:invertIfNegative val="0"/>
          <c:dLbls>
            <c:numFmt formatCode="[$-C0C]0.0&quot; 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Janv. 2024</c:v>
                </c:pt>
                <c:pt idx="1">
                  <c:v>Janv. 2025</c:v>
                </c:pt>
                <c:pt idx="2">
                  <c:v>Janv. 2026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16.8</c:v>
                </c:pt>
                <c:pt idx="1">
                  <c:v>22.8</c:v>
                </c:pt>
                <c:pt idx="2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E3-4FBF-8D64-DE6DA8657C7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9D2DA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0"/>
        </c:scaling>
        <c:delete val="0"/>
        <c:axPos val="l"/>
        <c:majorGridlines>
          <c:spPr>
            <a:ln w="9525" cap="flat">
              <a:solidFill>
                <a:srgbClr val="E3E9EE"/>
              </a:solidFill>
              <a:prstDash val="solid"/>
              <a:round/>
            </a:ln>
          </c:spPr>
        </c:majorGridlines>
        <c:numFmt formatCode="[$-C0C]0&quot; %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B3A5C"/>
            </a:solidFill>
            <a:effectLst/>
          </c:spPr>
          <c:invertIfNegative val="0"/>
          <c:dLbls>
            <c:numFmt formatCode="[$-C0C]0.0&quot; 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Employé à temps plein</c:v>
                </c:pt>
                <c:pt idx="1">
                  <c:v>Employé à temps partiel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93.8</c:v>
                </c:pt>
                <c:pt idx="1">
                  <c:v>41.6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09-4158-8AA9-075889CDCA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A9BECD"/>
            </a:solidFill>
            <a:effectLst/>
          </c:spPr>
          <c:invertIfNegative val="0"/>
          <c:dLbls>
            <c:numFmt formatCode="[$-C0C]0.0&quot; 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Employé à temps plein</c:v>
                </c:pt>
                <c:pt idx="1">
                  <c:v>Employé à temps partiel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91.9</c:v>
                </c:pt>
                <c:pt idx="1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09-4158-8AA9-075889CDCA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9D2DA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</c:scaling>
        <c:delete val="0"/>
        <c:axPos val="l"/>
        <c:majorGridlines>
          <c:spPr>
            <a:ln w="9525" cap="flat">
              <a:solidFill>
                <a:srgbClr val="E3E9EE"/>
              </a:solidFill>
              <a:prstDash val="solid"/>
              <a:round/>
            </a:ln>
          </c:spPr>
        </c:majorGridlines>
        <c:numFmt formatCode="[$-C0C]0&quot; %&quot;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50">
              <a:solidFill>
                <a:srgbClr val="5D6B7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Semaines d’admissibilité</c:v>
                </c:pt>
              </c:strCache>
            </c:strRef>
          </c:tx>
          <c:spPr>
            <a:solidFill>
              <a:srgbClr val="1B3A5C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Sans période
sans revenu</c:v>
                </c:pt>
                <c:pt idx="1">
                  <c:v>Avec période
sans revenu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6-41B4-A0C7-E7AE3A04D3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Semaines utilisées</c:v>
                </c:pt>
              </c:strCache>
            </c:strRef>
          </c:tx>
          <c:spPr>
            <a:solidFill>
              <a:srgbClr val="B4531F"/>
            </a:solidFill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 i="0" u="none" strike="noStrike">
                    <a:solidFill>
                      <a:srgbClr val="0E1F30"/>
                    </a:solidFill>
                    <a:latin typeface="Calibri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Sans période
sans revenu</c:v>
                </c:pt>
                <c:pt idx="1">
                  <c:v>Avec période
sans revenu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23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56-41B4-A0C7-E7AE3A04D3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C9D2DA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5"/>
        </c:scaling>
        <c:delete val="0"/>
        <c:axPos val="l"/>
        <c:majorGridlines>
          <c:spPr>
            <a:ln w="9525" cap="flat">
              <a:solidFill>
                <a:srgbClr val="E3E9E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D6B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50">
              <a:solidFill>
                <a:srgbClr val="5D6B7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A2D80-3BE1-47C6-9309-A7715F7C89D1}" type="datetimeFigureOut">
              <a:rPr lang="fr-CA" smtClean="0"/>
              <a:t>2026-08-02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24D10-9AB6-407D-9AE3-9D12EAD19F5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702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Rapport réalisé dans le cadre d’un mandat d’agent de recherche lié aux </a:t>
            </a:r>
            <a:r>
              <a:rPr lang="en-US" dirty="0" err="1"/>
              <a:t>emplois</a:t>
            </a:r>
            <a:r>
              <a:rPr lang="en-US" dirty="0"/>
              <a:t> d’été. Données vérifiées le 31 juillet 2026 auprès des sources primaires.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59A6B-6209-25A5-3FA7-6FC7A551E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FDBB3-C505-7FFE-9FEE-D9C87291E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F778ED-6F7F-4631-5212-7C42E54950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866EA-AEB9-4AD0-0F7A-67ACF3B979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780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680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6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8160" y="0"/>
            <a:ext cx="405353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859536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0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ACTION CHÔMAGE DE QUÉBEC  ·  JUILLET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731520" y="1508760"/>
            <a:ext cx="70408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Les travailleurs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de 55 ans et plus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et l’assurance-emploi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777240" y="3657600"/>
            <a:ext cx="6766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Constats sur la population touchée  ·  Failles de la loi actuelle  ·  Propositions de solutions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77240" y="4279392"/>
            <a:ext cx="1005840" cy="32004"/>
          </a:xfrm>
          <a:prstGeom prst="rect">
            <a:avLst/>
          </a:prstGeom>
          <a:solidFill>
            <a:srgbClr val="B4531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777240" y="4535424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Sehouenou Albéric Candide Ahouehome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77240" y="4773168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Employé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d’été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, Emplois </a:t>
            </a:r>
            <a:r>
              <a:rPr kumimoji="0" lang="en-US" sz="1050" b="0" i="1" u="none" strike="noStrike" kern="1200" cap="none" spc="0" normalizeH="0" baseline="0" noProof="0" dirty="0" err="1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été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-Canada, étudiant MBA, M. Sc., Université Laval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7240" y="5084064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Olivier Amiot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77240" y="5321808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Coordonnateur principal, Action chômage Québec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77240" y="5632704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Selma Lavoie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77240" y="5870448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Conseillère à la défense des droits, Action chômage Québec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ZONE 3 · SECTIONS 1.3.3 ET 2.3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Le travail à temps partiel : un véritable angle mort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régime mesure un attachement récent au marché du travail, sans accorder de valeur aux décennies de cotisations antérieures.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874520"/>
          <a:ext cx="594360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4937760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Taux d’admissibilité selon le statut dans le dernier emploi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75120" y="1874520"/>
            <a:ext cx="4946904" cy="1188720"/>
          </a:xfrm>
          <a:prstGeom prst="roundRect">
            <a:avLst>
              <a:gd name="adj" fmla="val 4615"/>
            </a:avLst>
          </a:prstGeom>
          <a:solidFill>
            <a:srgbClr val="FBF3EA"/>
          </a:solidFill>
          <a:ln w="6350">
            <a:solidFill>
              <a:srgbClr val="E8CBB0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949440" y="2048256"/>
            <a:ext cx="44348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8A3E1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L’écart dépasse 52 points de pourcentage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 s’est creusé entre 2023 et 2024. Aucun autre paramètre du régime ne produit une différence de cette ampleur.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675120" y="3218688"/>
            <a:ext cx="4946904" cy="859536"/>
          </a:xfrm>
          <a:prstGeom prst="roundRect">
            <a:avLst>
              <a:gd name="adj" fmla="val 6383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949440" y="3310128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 glissement sous contrainte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949440" y="3584448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Moins de 35 heures par semaine, rarement par choix : raisons de santé, disponibilité réduite ou demande de l’employeur.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675120" y="4187952"/>
            <a:ext cx="4946904" cy="859536"/>
          </a:xfrm>
          <a:prstGeom prst="roundRect">
            <a:avLst>
              <a:gd name="adj" fmla="val 6383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949440" y="4279392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dimension de genre marquée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949440" y="4553712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 2023, 23,8 % des femmes en emploi occupaient un poste à temps partiel, contre 12,8 % des hommes.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675120" y="5157216"/>
            <a:ext cx="4946904" cy="859536"/>
          </a:xfrm>
          <a:prstGeom prst="roundRect">
            <a:avLst>
              <a:gd name="adj" fmla="val 6383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949440" y="5248656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saisonnier prolonge le mécanisme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949440" y="5522976"/>
            <a:ext cx="4434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55 ans et plus représentaient la plus grande part (42,5 %) des demandes saisonnières de prestations régulières.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Enquête sur la couverture de l’assurance-emploi, 2024. Le régime exige de 420 à 700 heures assurables selon le taux de chômage régional, au cours d’une période de référence de 52 semaines.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ZONE 3 · LE POINT ABSENT DE L’ARTICLE 8(2)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Absence totale contre réduction d’heures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Deux travailleuses de 58 ans atteintes de la même condition chronique.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783080"/>
            <a:ext cx="5394960" cy="3017520"/>
          </a:xfrm>
          <a:prstGeom prst="roundRect">
            <a:avLst>
              <a:gd name="adj" fmla="val 1818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011680"/>
            <a:ext cx="1143000" cy="11430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212848" y="20116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40" normalizeH="0" baseline="0" noProof="0" dirty="0">
                <a:ln>
                  <a:noFill/>
                </a:ln>
                <a:solidFill>
                  <a:srgbClr val="2E6E6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PREMIÈRE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2212848" y="2286000"/>
            <a:ext cx="3429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Cesse complètement de travailler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2212848" y="2871216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Pendant six mois.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914400" y="3246120"/>
            <a:ext cx="4663440" cy="1298448"/>
          </a:xfrm>
          <a:prstGeom prst="roundRect">
            <a:avLst>
              <a:gd name="adj" fmla="val 4225"/>
            </a:avLst>
          </a:prstGeom>
          <a:solidFill>
            <a:srgbClr val="E4F1EC"/>
          </a:solidFill>
          <a:ln w="9525">
            <a:solidFill>
              <a:srgbClr val="BCDCD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474720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72768" y="3401568"/>
            <a:ext cx="3794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F5F5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Ces vingt-six semaines sont retranchées de sa période de référence, qui est prolongée d’autant. Son historique d’heures est protégé.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572768" y="420624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4E7F7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Article 8(2) de la Loi sur l’assurance-emploi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6227064" y="1783080"/>
            <a:ext cx="5394960" cy="3017520"/>
          </a:xfrm>
          <a:prstGeom prst="roundRect">
            <a:avLst>
              <a:gd name="adj" fmla="val 1818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816" y="2011680"/>
            <a:ext cx="1143000" cy="11430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872984" y="201168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4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SECONDE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7872984" y="2286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Continue de travailler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7872984" y="2615184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 réduisant ses heures de 35 à 20 par semaine pour tenir le coup.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6574536" y="3246120"/>
            <a:ext cx="4663440" cy="1298448"/>
          </a:xfrm>
          <a:prstGeom prst="roundRect">
            <a:avLst>
              <a:gd name="adj" fmla="val 4225"/>
            </a:avLst>
          </a:prstGeom>
          <a:solidFill>
            <a:srgbClr val="FBF3EA"/>
          </a:solidFill>
          <a:ln w="9525">
            <a:solidFill>
              <a:srgbClr val="E8CBB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3136" y="3474720"/>
            <a:ext cx="329184" cy="32918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232904" y="3401568"/>
            <a:ext cx="3794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8A3E1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Aucune semaine n’est prolongée, puisqu’elle a exercé un emploi assurable. Elle accumule environ 390 heures de moins sur six mois.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7232904" y="4206240"/>
            <a:ext cx="3840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9C6A4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Elle peut basculer sous le seuil d’admissibilité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566928" y="5010912"/>
            <a:ext cx="11055096" cy="1060704"/>
          </a:xfrm>
          <a:prstGeom prst="roundRect">
            <a:avLst>
              <a:gd name="adj" fmla="val 5172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914400" y="5193792"/>
            <a:ext cx="103784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La travailleuse qui a maintenu son lien d’emploi, cotisé davantage et coûté moins cher au régime est celle que le régime protège le moins.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19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Loi sur l’assurance-emploi, art. 8(2). La prolongation exige de n’avoir « pas exercé » d’emploi assurable; la période de référence peut être portée à un maximum de 104 semaines.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2.4 · LA DÉMONSTRATION EMPIRIQUE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Qui tombe dans le trou noir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Profil des travailleurs saisonniers « vivant une période sans revenu », mesuré par Emploi et Développement social Canada.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828800"/>
          <a:ext cx="576072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4892040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Ceux qui tombent avaient droit à 30 semaines et en ont utilisé 30 : un taux d’épuisement de 100 %.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492240" y="1828800"/>
            <a:ext cx="5129784" cy="822960"/>
          </a:xfrm>
          <a:prstGeom prst="roundRect">
            <a:avLst>
              <a:gd name="adj" fmla="val 66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766560" y="1901952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42,6 %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766560" y="2267712"/>
            <a:ext cx="4572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ont 55 ans et plus, contre 30,5 % de ceux qui ne tombent pas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92240" y="2761488"/>
            <a:ext cx="5129784" cy="822960"/>
          </a:xfrm>
          <a:prstGeom prst="roundRect">
            <a:avLst>
              <a:gd name="adj" fmla="val 66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766560" y="283464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50,8 %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766560" y="3200400"/>
            <a:ext cx="4572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proviennent du Québec, contre 42,5 % de ceux qui ne tombent pas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492240" y="3694176"/>
            <a:ext cx="5129784" cy="822960"/>
          </a:xfrm>
          <a:prstGeom prst="roundRect">
            <a:avLst>
              <a:gd name="adj" fmla="val 66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766560" y="3767328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707 h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766560" y="4133088"/>
            <a:ext cx="4572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accumulées contre 1 177, soit 40 % de moins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6492240" y="4626864"/>
            <a:ext cx="5129784" cy="822960"/>
          </a:xfrm>
          <a:prstGeom prst="roundRect">
            <a:avLst>
              <a:gd name="adj" fmla="val 66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766560" y="4700016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344 $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766560" y="5065776"/>
            <a:ext cx="4572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 taux de prestations hebdomadaire moyen, contre 403 $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6492240" y="5614416"/>
            <a:ext cx="5129784" cy="512064"/>
          </a:xfrm>
          <a:prstGeom prst="roundRect">
            <a:avLst>
              <a:gd name="adj" fmla="val 10714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766560" y="5669280"/>
            <a:ext cx="4572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Le calibrage du régime est inversement corrélé au besoin.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évaluation ministérielle de l’IPP et du projet pilote n° 15, données de 2010-2012. Réserve : ces données portent sur les travailleurs saisonniers de 21 régions à taux de chômage élevé et ne peuvent être généralisées ni transposées telles quelles à 2026.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2.5 · SYNTHÈSE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Une trajectoire d’appauvrissement, pas une insuffisance ponctuelle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L’analyse des trois failles révèle des conséquences qui se cumulent dans le temps.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828800"/>
            <a:ext cx="3108960" cy="475488"/>
          </a:xfrm>
          <a:prstGeom prst="roundRect">
            <a:avLst>
              <a:gd name="adj" fmla="val 9615"/>
            </a:avLst>
          </a:prstGeom>
          <a:solidFill>
            <a:srgbClr val="15304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90613" y="1815084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À COURT TERME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66928" y="2395728"/>
            <a:ext cx="3502152" cy="2103120"/>
          </a:xfrm>
          <a:prstGeom prst="roundRect">
            <a:avLst>
              <a:gd name="adj" fmla="val 2609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90613" y="2409444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L’incapacité d’accéder aux prestations ou leur épuisement prématuré entraîne une perte de revenu immédiate sans filet de remplacement.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739061" y="1929106"/>
            <a:ext cx="488787" cy="237744"/>
          </a:xfrm>
          <a:prstGeom prst="rightArrow">
            <a:avLst/>
          </a:prstGeom>
          <a:solidFill>
            <a:srgbClr val="C9D2D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06824" y="1828800"/>
            <a:ext cx="3108960" cy="475488"/>
          </a:xfrm>
          <a:prstGeom prst="roundRect">
            <a:avLst>
              <a:gd name="adj" fmla="val 9615"/>
            </a:avLst>
          </a:prstGeom>
          <a:solidFill>
            <a:srgbClr val="2A5A8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470860" y="1828800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À MOYEN TERME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306824" y="2395728"/>
            <a:ext cx="3502152" cy="2103120"/>
          </a:xfrm>
          <a:prstGeom prst="roundRect">
            <a:avLst>
              <a:gd name="adj" fmla="val 2609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361688" y="2545357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L’acceptation contrainte d’un emploi déclassé, faute d’un délai raisonnable défini, cristallise une perte de revenu et de statut difficilement réversible après 55 ans.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494760" y="1947672"/>
            <a:ext cx="487952" cy="246888"/>
          </a:xfrm>
          <a:prstGeom prst="rightArrow">
            <a:avLst/>
          </a:prstGeom>
          <a:solidFill>
            <a:srgbClr val="C9D2D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046720" y="1828800"/>
            <a:ext cx="3502152" cy="475488"/>
          </a:xfrm>
          <a:prstGeom prst="roundRect">
            <a:avLst>
              <a:gd name="adj" fmla="val 9615"/>
            </a:avLst>
          </a:prstGeom>
          <a:solidFill>
            <a:srgbClr val="B4531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238744" y="1828800"/>
            <a:ext cx="3108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À LONG TERME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046720" y="2395728"/>
            <a:ext cx="3502152" cy="2103120"/>
          </a:xfrm>
          <a:prstGeom prst="roundRect">
            <a:avLst>
              <a:gd name="adj" fmla="val 2609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046720" y="2606040"/>
            <a:ext cx="350215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travailleur âgé en emploi à temps partiel accumule moins de droits à la retraite, ce qui aggrave durablement sa situation financière et peut le conduire à demander sa rente de manière anticipée, avec une réduction actuarielle permanente.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66928" y="4791456"/>
            <a:ext cx="11055096" cy="1280160"/>
          </a:xfrm>
          <a:prstGeom prst="roundRect">
            <a:avLst>
              <a:gd name="adj" fmla="val 4286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14400" y="5047488"/>
            <a:ext cx="10378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Le régime ne produit donc pas seulement une insuffisance ponctuelle de revenu :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il produit une trajectoire d’appauvrissement dont chaque étape rend la suivante plus probable.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22792" y="0"/>
            <a:ext cx="356616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1234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0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PARTIE 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731520" y="1600200"/>
            <a:ext cx="7498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Propositions de solutions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777240" y="2377440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Aucune mesure existante ne prend spécifiquement en compte la situation des personnes de 55 ans et plus. Les propositions obéissent à quatre principes.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31520" y="3310128"/>
            <a:ext cx="3657600" cy="1280160"/>
          </a:xfrm>
          <a:prstGeom prst="roundRect">
            <a:avLst>
              <a:gd name="adj" fmla="val 4286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950976" y="3493008"/>
            <a:ext cx="347472" cy="347472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950976" y="349300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1389888" y="347472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Fidélité à la logique assurantielle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50976" y="391363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Corriger le régime là où il échoue à sa propre mission : indemniser une interruption involontaire le temps du retour à l’emploi.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663440" y="3310128"/>
            <a:ext cx="3657600" cy="1280160"/>
          </a:xfrm>
          <a:prstGeom prst="roundRect">
            <a:avLst>
              <a:gd name="adj" fmla="val 4286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4882896" y="3493008"/>
            <a:ext cx="347472" cy="347472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882896" y="349300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321808" y="347472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Ciblage plutôt qu’universalité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882896" y="391363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bonification universelle serait coûteuse et mal orientée. Chaque proposition identifie le sous-groupe visé.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31520" y="4773168"/>
            <a:ext cx="3657600" cy="1280160"/>
          </a:xfrm>
          <a:prstGeom prst="roundRect">
            <a:avLst>
              <a:gd name="adj" fmla="val 4286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950976" y="4956048"/>
            <a:ext cx="347472" cy="347472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950976" y="495604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389888" y="493776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Réalisme institutionnel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950976" y="537667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Chaque proposition précise son instrument juridique et reconnaît le déficit cumulatif d’environ 17,2 G$ du Compte des opérations de l’AE.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4663440" y="4773168"/>
            <a:ext cx="3657600" cy="1280160"/>
          </a:xfrm>
          <a:prstGeom prst="roundRect">
            <a:avLst>
              <a:gd name="adj" fmla="val 4286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4882896" y="4956048"/>
            <a:ext cx="347472" cy="347472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4882896" y="495604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5321808" y="4937760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Distinction 55-59 ans / 60-64 ans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4882896" y="5376672"/>
            <a:ext cx="3246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premiers ont un objectif de réinsertion réaliste; les seconds font face à un vide institutionnel jusqu’à 65 ans.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3.2 · VUE D’ENSEMBLE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Six propositions, chacune avec son instrument et son horizon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3502152" cy="2084832"/>
          </a:xfrm>
          <a:prstGeom prst="roundRect">
            <a:avLst>
              <a:gd name="adj" fmla="val 263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04672" y="1773936"/>
            <a:ext cx="384048" cy="384048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04672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98448" y="173736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Corriger l’article 8(2) LAE et reconnaître la longévité de cotisation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04672" y="2432304"/>
            <a:ext cx="3035808" cy="0"/>
          </a:xfrm>
          <a:prstGeom prst="line">
            <a:avLst/>
          </a:prstGeom>
          <a:noFill/>
          <a:ln w="9525">
            <a:solidFill>
              <a:srgbClr val="C9D2D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04672" y="252374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Faille visée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865376" y="252374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Temps partiel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04672" y="288950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865376" y="288950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Législatif, testable par projet pilote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04672" y="325526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865376" y="325526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Court et moyen terme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306824" y="1572768"/>
            <a:ext cx="3502152" cy="2084832"/>
          </a:xfrm>
          <a:prstGeom prst="roundRect">
            <a:avLst>
              <a:gd name="adj" fmla="val 263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44568" y="1773936"/>
            <a:ext cx="384048" cy="384048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544568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038344" y="173736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Pérenniser et cibler la prolongation de la durée des prestations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544568" y="2432304"/>
            <a:ext cx="3035808" cy="0"/>
          </a:xfrm>
          <a:prstGeom prst="line">
            <a:avLst/>
          </a:prstGeom>
          <a:noFill/>
          <a:ln w="9525">
            <a:solidFill>
              <a:srgbClr val="C9D2D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44568" y="252374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Faille visée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605272" y="252374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Durée du soutien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544568" y="288950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605272" y="288950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Réglementaire, puis législatif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44568" y="325526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605272" y="325526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Court et moyen terme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046720" y="1572768"/>
            <a:ext cx="3502152" cy="2084832"/>
          </a:xfrm>
          <a:prstGeom prst="roundRect">
            <a:avLst>
              <a:gd name="adj" fmla="val 263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284464" y="1773936"/>
            <a:ext cx="384048" cy="384048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28446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778240" y="173736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Corriger le critère de « travailleur de longue date »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284464" y="2432304"/>
            <a:ext cx="3035808" cy="0"/>
          </a:xfrm>
          <a:prstGeom prst="line">
            <a:avLst/>
          </a:prstGeom>
          <a:noFill/>
          <a:ln w="9525">
            <a:solidFill>
              <a:srgbClr val="C9D2D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284464" y="252374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Faille visée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345168" y="252374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Durée du soutien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284464" y="288950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9345168" y="288950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Réglementaire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8284464" y="325526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9345168" y="325526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Court terme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566928" y="3858768"/>
            <a:ext cx="3502152" cy="2084832"/>
          </a:xfrm>
          <a:prstGeom prst="roundRect">
            <a:avLst>
              <a:gd name="adj" fmla="val 263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804672" y="4059936"/>
            <a:ext cx="384048" cy="384048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804672" y="4059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1298448" y="402336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Encadrer le « délai raisonnable » de l’article 6(5) LAE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804672" y="4718304"/>
            <a:ext cx="3035808" cy="0"/>
          </a:xfrm>
          <a:prstGeom prst="line">
            <a:avLst/>
          </a:prstGeom>
          <a:noFill/>
          <a:ln w="9525">
            <a:solidFill>
              <a:srgbClr val="C9D2D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804672" y="480974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Faille visée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1865376" y="480974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Transitions et déclassement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804672" y="517550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1865376" y="517550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Réglementaire (RAE 9.002)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804672" y="554126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1865376" y="554126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Moyen terme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4306824" y="3858768"/>
            <a:ext cx="3502152" cy="2084832"/>
          </a:xfrm>
          <a:prstGeom prst="roundRect">
            <a:avLst>
              <a:gd name="adj" fmla="val 263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4544568" y="4059936"/>
            <a:ext cx="384048" cy="384048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4544568" y="4059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5038344" y="402336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Fluidifier la zone grise maladie-invalidité et alléger le fardeau médical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4544568" y="4718304"/>
            <a:ext cx="3035808" cy="0"/>
          </a:xfrm>
          <a:prstGeom prst="line">
            <a:avLst/>
          </a:prstGeom>
          <a:noFill/>
          <a:ln w="9525">
            <a:solidFill>
              <a:srgbClr val="C9D2D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4544568" y="480974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Faille visée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5605272" y="480974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Invalidités fonctionnelles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4544568" y="517550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605272" y="517550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Réglementaire et administratif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4544568" y="554126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5605272" y="554126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Court et moyen terme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8046720" y="3858768"/>
            <a:ext cx="3502152" cy="2084832"/>
          </a:xfrm>
          <a:prstGeom prst="roundRect">
            <a:avLst>
              <a:gd name="adj" fmla="val 263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8284464" y="4059936"/>
            <a:ext cx="384048" cy="384048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8284464" y="4059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8778240" y="402336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Rétablir un volet d’accompagnement et de requalification dédié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8284464" y="4718304"/>
            <a:ext cx="3035808" cy="0"/>
          </a:xfrm>
          <a:prstGeom prst="line">
            <a:avLst/>
          </a:prstGeom>
          <a:noFill/>
          <a:ln w="9525">
            <a:solidFill>
              <a:srgbClr val="C9D2D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8284464" y="480974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Faille visée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9345168" y="480974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Transitions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8284464" y="517550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Instrument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 65"/>
          <p:cNvSpPr/>
          <p:nvPr/>
        </p:nvSpPr>
        <p:spPr>
          <a:xfrm>
            <a:off x="9345168" y="517550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Ententes EDMT / budgétaire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8284464" y="5541264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9345168" y="5541264"/>
            <a:ext cx="19751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Moyen terme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 68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rapport, section 3.2 — vue d’ensemble des propositions.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 69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46304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PROPOSITION 2 · SECTION 3.4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La seule proposition dont l’effet a déjà été mesuré par le gouvernement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2670" y="1355529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Quatre constats issus de l’évaluation de l’IPP (2009-2010) et du projet pilote n° 15 (2010-2012).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737360"/>
            <a:ext cx="5440680" cy="1408176"/>
          </a:xfrm>
          <a:prstGeom prst="roundRect">
            <a:avLst>
              <a:gd name="adj" fmla="val 389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186537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5,3 et 6,4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points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2311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L’effet sur l’épuisement est réel et chiffré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22960" y="2523744"/>
            <a:ext cx="4937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cinq semaines supplémentaires ont réduit la probabilité d’épuiser ses prestations de 5,3 points. Le projet pilote n° 15 l’a réduite de 6,4 points.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81344" y="1737360"/>
            <a:ext cx="5440680" cy="1408176"/>
          </a:xfrm>
          <a:prstGeom prst="roundRect">
            <a:avLst>
              <a:gd name="adj" fmla="val 389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37376" y="1865376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55 ans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et plus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37376" y="2231136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travailleurs âgés utilisent les semaines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37376" y="2523744"/>
            <a:ext cx="4937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Pour les deux initiatives, les prestataires de 55 ans et plus ont reçu des prestations pendant un plus grand nombre de semaines.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66928" y="3310128"/>
            <a:ext cx="5440680" cy="1408176"/>
          </a:xfrm>
          <a:prstGeom prst="roundRect">
            <a:avLst>
              <a:gd name="adj" fmla="val 389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2960" y="3438144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3,2 %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des sommes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22960" y="380390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ciblage est la condition du succès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22960" y="4096512"/>
            <a:ext cx="4937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Seulement 3,2 % des 558 M$ versés ont atteint le groupe visé. L’évaluation conclut que la mesure était trop large pour son objectif.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181344" y="3310128"/>
            <a:ext cx="5440680" cy="1408176"/>
          </a:xfrm>
          <a:prstGeom prst="roundRect">
            <a:avLst>
              <a:gd name="adj" fmla="val 389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437376" y="3438144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8 %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seuil de sortie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37376" y="3803904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 mécanisme de sortie automatique fonctionne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37376" y="4096512"/>
            <a:ext cx="49377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projet pilote n° 15 excluait toute région dont le taux de chômage passait sous 8 % pendant douze mois. L’évaluation juge ce mécanisme réussi.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566928" y="4937760"/>
            <a:ext cx="11055096" cy="1143000"/>
          </a:xfrm>
          <a:prstGeom prst="roundRect">
            <a:avLst>
              <a:gd name="adj" fmla="val 4800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68680" y="508406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Deux faiblesses réelles, exposées par honnêteté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68680" y="5413248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réponse comportementale :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43 % du coût total de l’IPP (1,09 G$ sur 2,5 G$) provenait d’un recours accru par l’ensemble des prestataires.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263640" y="5413248"/>
            <a:ext cx="5029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désincitation au retour à l’emploi :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littérature est partagée; l’évaluation précise n’avoir pas pu trancher, faute de données sur les revenus postérieurs.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3.9 · SÉQUENÇAGE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Un plaidoyer efficace en trois temps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propositions ne sont pas d’égale difficulté.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737360"/>
            <a:ext cx="3502152" cy="566928"/>
          </a:xfrm>
          <a:prstGeom prst="roundRect">
            <a:avLst>
              <a:gd name="adj" fmla="val 8065"/>
            </a:avLst>
          </a:prstGeom>
          <a:solidFill>
            <a:srgbClr val="B4531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68096" y="177393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Priorité immédiate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68096" y="201168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5DFC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avant le 10 octobre 2026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2395728"/>
            <a:ext cx="3502152" cy="1783080"/>
          </a:xfrm>
          <a:prstGeom prst="roundRect">
            <a:avLst>
              <a:gd name="adj" fmla="val 307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04672" y="2560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Propositions 2 (volet court terme) et 3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04672" y="3054096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correction du critère de « travailleur de longue date » est la demande la moins coûteuse et la plus techniquement aboutie que puisse porter Action Chômage de Québec.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06824" y="1737360"/>
            <a:ext cx="3502152" cy="566928"/>
          </a:xfrm>
          <a:prstGeom prst="roundRect">
            <a:avLst>
              <a:gd name="adj" fmla="val 8065"/>
            </a:avLst>
          </a:prstGeom>
          <a:solidFill>
            <a:srgbClr val="15304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07992" y="177393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Priorité de second rang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07992" y="201168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5DFC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horizon 12 à 24 mois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306824" y="2395728"/>
            <a:ext cx="3502152" cy="1783080"/>
          </a:xfrm>
          <a:prstGeom prst="roundRect">
            <a:avLst>
              <a:gd name="adj" fmla="val 307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44568" y="2560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Propositions 4 et 5a-b, et 1b en projet pilote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44568" y="3054096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Réalisables par voie réglementaire.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046720" y="1737360"/>
            <a:ext cx="3502152" cy="566928"/>
          </a:xfrm>
          <a:prstGeom prst="roundRect">
            <a:avLst>
              <a:gd name="adj" fmla="val 8065"/>
            </a:avLst>
          </a:prstGeom>
          <a:solidFill>
            <a:srgbClr val="2E6E6B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247888" y="1773936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Chantier structurel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47888" y="2011680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5DFC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à porter en continu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046720" y="2395728"/>
            <a:ext cx="3502152" cy="1783080"/>
          </a:xfrm>
          <a:prstGeom prst="roundRect">
            <a:avLst>
              <a:gd name="adj" fmla="val 307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284464" y="25603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Propositions 1a, 2 (volet législatif), 5c et 6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284464" y="3054096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Exigent respectivement un véhicule législatif, un projet de loi, une coordination fédérale-provinciale et une négociation budgétaire.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66928" y="4434840"/>
            <a:ext cx="11055096" cy="1645920"/>
          </a:xfrm>
          <a:prstGeom prst="roundRect">
            <a:avLst>
              <a:gd name="adj" fmla="val 3333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68680" y="4608576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Deux conditions de réussite transversales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5029200"/>
            <a:ext cx="310896" cy="310896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1298448" y="4956048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Produire la donnée manquante.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Aucune source publique ne ventile le taux d’épuisement des prestations par groupe d’âge. Cette statistique, pourtant disponible dans les données administratives, est le chaînon manquant de toute la démonstration.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5029200"/>
            <a:ext cx="310896" cy="310896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6784848" y="4956048"/>
            <a:ext cx="45262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S’appuyer sur le cycle de consultation existant.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consultations sur la modernisation de l’assurance-emploi tenues en 2021 et 2022 servent encore de fondement aux mesures réglementaires actuelles.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3.11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Limites de la présente analyse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Six limites doivent être explicitées.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691640"/>
            <a:ext cx="5440680" cy="1316736"/>
          </a:xfrm>
          <a:prstGeom prst="roundRect">
            <a:avLst>
              <a:gd name="adj" fmla="val 41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04672" y="1874520"/>
            <a:ext cx="329184" cy="329184"/>
          </a:xfrm>
          <a:prstGeom prst="ellipse">
            <a:avLst/>
          </a:prstGeom>
          <a:solidFill>
            <a:srgbClr val="5D6B78"/>
          </a:solidFill>
          <a:ln w="12700">
            <a:solidFill>
              <a:srgbClr val="5D6B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04672" y="18745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43584" y="1837944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Absence d’évaluation causale propre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04672" y="2258568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corrélations entre âge, durée du chômage et couverture ne permettent pas d’attribuer causalement l’appauvrissement observé aux paramètres du régime. Font exception les effets de durée sur l’épuisement (proposition 2).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181344" y="1691640"/>
            <a:ext cx="5440680" cy="1316736"/>
          </a:xfrm>
          <a:prstGeom prst="roundRect">
            <a:avLst>
              <a:gd name="adj" fmla="val 41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19088" y="1874520"/>
            <a:ext cx="329184" cy="329184"/>
          </a:xfrm>
          <a:prstGeom prst="ellipse">
            <a:avLst/>
          </a:prstGeom>
          <a:solidFill>
            <a:srgbClr val="5D6B78"/>
          </a:solidFill>
          <a:ln w="12700">
            <a:solidFill>
              <a:srgbClr val="5D6B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19088" y="187452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58000" y="1837944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question centrale n’a jamais été testée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19088" y="2258568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Aucune évaluation canadienne n’a mesuré si des semaines supplémentaires améliorent la qualité de l’emploi retrouvé — salaire, adéquation, durabilité — faute de données sur les revenus postérieurs.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66928" y="3172968"/>
            <a:ext cx="5440680" cy="1316736"/>
          </a:xfrm>
          <a:prstGeom prst="roundRect">
            <a:avLst>
              <a:gd name="adj" fmla="val 41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04672" y="3355848"/>
            <a:ext cx="329184" cy="329184"/>
          </a:xfrm>
          <a:prstGeom prst="ellipse">
            <a:avLst/>
          </a:prstGeom>
          <a:solidFill>
            <a:srgbClr val="5D6B78"/>
          </a:solidFill>
          <a:ln w="12700">
            <a:solidFill>
              <a:srgbClr val="5D6B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04672" y="335584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43584" y="3319272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Ancienneté de certaines données probantes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04672" y="3739896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L’évaluation mobilisée à la section 2.4 et à la proposition 2 porte sur 2009-2012. Le mécanisme demeure en vigueur, mais les magnitudes ne sont pas transposables telles quelles à 2026.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181344" y="3172968"/>
            <a:ext cx="5440680" cy="1316736"/>
          </a:xfrm>
          <a:prstGeom prst="roundRect">
            <a:avLst>
              <a:gd name="adj" fmla="val 41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419088" y="3355848"/>
            <a:ext cx="329184" cy="329184"/>
          </a:xfrm>
          <a:prstGeom prst="ellipse">
            <a:avLst/>
          </a:prstGeom>
          <a:solidFill>
            <a:srgbClr val="5D6B78"/>
          </a:solidFill>
          <a:ln w="12700">
            <a:solidFill>
              <a:srgbClr val="5D6B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419088" y="335584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858000" y="3319272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Portée géographique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19088" y="3739896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données d’assurance-emploi sont fédérales; celles sur les lésions professionnelles sont québécoises. La comparaison est instructive mais n’autorise pas de généralisation.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566928" y="4654296"/>
            <a:ext cx="5440680" cy="1316736"/>
          </a:xfrm>
          <a:prstGeom prst="roundRect">
            <a:avLst>
              <a:gd name="adj" fmla="val 41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04672" y="4837176"/>
            <a:ext cx="329184" cy="329184"/>
          </a:xfrm>
          <a:prstGeom prst="ellipse">
            <a:avLst/>
          </a:prstGeom>
          <a:solidFill>
            <a:srgbClr val="5D6B78"/>
          </a:solidFill>
          <a:ln w="12700">
            <a:solidFill>
              <a:srgbClr val="5D6B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04672" y="48371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243584" y="480060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Non-comparabilité interprovinciale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04672" y="5221224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prestations parentales relevant du RQAP au Québec et de l’AE ailleurs, toute comparaison de la structure par âge des bénéficiaires entre provinces est biaisée.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181344" y="4654296"/>
            <a:ext cx="5440680" cy="1316736"/>
          </a:xfrm>
          <a:prstGeom prst="roundRect">
            <a:avLst>
              <a:gd name="adj" fmla="val 4167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419088" y="4837176"/>
            <a:ext cx="329184" cy="329184"/>
          </a:xfrm>
          <a:prstGeom prst="ellipse">
            <a:avLst/>
          </a:prstGeom>
          <a:solidFill>
            <a:srgbClr val="5D6B78"/>
          </a:solidFill>
          <a:ln w="12700">
            <a:solidFill>
              <a:srgbClr val="5D6B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419088" y="48371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858000" y="4800600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Nature des instantanés administratifs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419088" y="5221224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statistiques hebdomadaires sont des photographies à une date donnée, sensibles aux cycles saisonniers; elles ne mesurent ni des flux annuels ni des tendances.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rapport, section 3.11.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356616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0" y="777240"/>
            <a:ext cx="7498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0" cap="none" spc="20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SECTION 3.12  ·  CONCLUSION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4069080" y="1143000"/>
            <a:ext cx="75895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Ils ne sont pas exclus.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C’est en aval que le régime les abandonne.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114800" y="2542032"/>
            <a:ext cx="329184" cy="329184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4114800" y="254203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4617720" y="2487168"/>
            <a:ext cx="6995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Corriger l’article 8(2) de la Loi et reconnaître la longévité de cotisation, pour éviter que trente années de contribution soient annulées par douze mois d’heures réduites.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114800" y="3291840"/>
            <a:ext cx="329184" cy="329184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4114800" y="329184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617720" y="3236976"/>
            <a:ext cx="6995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Adapter la durée des prestations à la durée réelle du chômage : pérenniser et cibler les 20 semaines supplémentaires, puis assouplir le critère de « travailleur de longue date ».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114800" y="4041648"/>
            <a:ext cx="329184" cy="329184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114800" y="404164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617720" y="3986784"/>
            <a:ext cx="6995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Protéger les travailleurs qualifiés contre le déclassement forcé, en précisant par règlement le « délai raisonnable » que la Loi laisse indéfini.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4114800" y="4791456"/>
            <a:ext cx="329184" cy="329184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114800" y="479145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4617720" y="4736592"/>
            <a:ext cx="6995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Traiter la zone grise entre maladie prolongée et invalidité, en réduisant la fréquence et le coût des attestations et en instituant une transition organisée entre les régimes.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4114800" y="5632704"/>
            <a:ext cx="1005840" cy="32004"/>
          </a:xfrm>
          <a:prstGeom prst="rect">
            <a:avLst/>
          </a:prstGeom>
          <a:solidFill>
            <a:srgbClr val="B4531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114800" y="5833872"/>
            <a:ext cx="7498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Aucune de ces corrections ne demande au régime de changer de nature. Chacune lui demande de tenir sa promesse.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NOTE LIMINAIRE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Démonstration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 en trois parties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rapport porte sur la situation des travailleurs canadiens de 55 ans et plus au regard du régime fédéral d’assurance-emploi.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783080"/>
            <a:ext cx="3502152" cy="2286000"/>
          </a:xfrm>
          <a:prstGeom prst="roundRect">
            <a:avLst>
              <a:gd name="adj" fmla="val 2400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41248" y="2057400"/>
            <a:ext cx="420624" cy="420624"/>
          </a:xfrm>
          <a:prstGeom prst="ellipse">
            <a:avLst/>
          </a:prstGeom>
          <a:solidFill>
            <a:srgbClr val="15304C"/>
          </a:solidFill>
          <a:ln w="12700">
            <a:solidFill>
              <a:srgbClr val="1530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41248" y="2057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41248" y="2606040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Qui est touché,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et comment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41248" y="329184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À partir des données publiées les plus récentes.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06824" y="1783080"/>
            <a:ext cx="3502152" cy="2286000"/>
          </a:xfrm>
          <a:prstGeom prst="roundRect">
            <a:avLst>
              <a:gd name="adj" fmla="val 2400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581144" y="2057400"/>
            <a:ext cx="420624" cy="420624"/>
          </a:xfrm>
          <a:prstGeom prst="ellipse">
            <a:avLst/>
          </a:prstGeom>
          <a:solidFill>
            <a:srgbClr val="15304C"/>
          </a:solidFill>
          <a:ln w="12700">
            <a:solidFill>
              <a:srgbClr val="1530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81144" y="2057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81144" y="2606040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Pourquoi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81144" y="329184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 remontant aux mécanismes juridiques et administratifs qui produisent le désavantage.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046720" y="1783080"/>
            <a:ext cx="3502152" cy="2286000"/>
          </a:xfrm>
          <a:prstGeom prst="roundRect">
            <a:avLst>
              <a:gd name="adj" fmla="val 2400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321040" y="2057400"/>
            <a:ext cx="420624" cy="420624"/>
          </a:xfrm>
          <a:prstGeom prst="ellipse">
            <a:avLst/>
          </a:prstGeom>
          <a:solidFill>
            <a:srgbClr val="B4531F"/>
          </a:solidFill>
          <a:ln w="12700">
            <a:solidFill>
              <a:srgbClr val="B453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321040" y="2057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321040" y="2606040"/>
            <a:ext cx="29260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Quoi faire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321040" y="3291840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En distinguant systématiquement le levier, l’instrument juridique et l’horizon de réalisation.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66928" y="4315968"/>
            <a:ext cx="5486400" cy="914400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4553712"/>
            <a:ext cx="347472" cy="347472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325880" y="4535424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Données vérifiées le 31 juillet 2026 auprès des sources primaires.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6309360" y="4315968"/>
            <a:ext cx="5312664" cy="914400"/>
          </a:xfrm>
          <a:prstGeom prst="roundRect">
            <a:avLst>
              <a:gd name="adj" fmla="val 6000"/>
            </a:avLst>
          </a:prstGeom>
          <a:solidFill>
            <a:srgbClr val="FBF3EA"/>
          </a:solidFill>
          <a:ln w="6350">
            <a:solidFill>
              <a:srgbClr val="E8CBB0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112" y="4553712"/>
            <a:ext cx="347472" cy="347472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7068312" y="4480560"/>
            <a:ext cx="4297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8A3E1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Plusieurs mesures citées sont temporaires : les échéances doivent être revalidées avant toute diffusion publique.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2"/>
          <p:cNvSpPr/>
          <p:nvPr/>
        </p:nvSpPr>
        <p:spPr>
          <a:xfrm>
            <a:off x="566928" y="5394960"/>
            <a:ext cx="11055096" cy="749808"/>
          </a:xfrm>
          <a:prstGeom prst="roundRect">
            <a:avLst>
              <a:gd name="adj" fmla="val 7317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3"/>
          <p:cNvSpPr/>
          <p:nvPr/>
        </p:nvSpPr>
        <p:spPr>
          <a:xfrm>
            <a:off x="914400" y="5577840"/>
            <a:ext cx="10378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Sources : Emploi et Développement social Canada  ·  Statistique Canada  ·  Gazette du Canada  ·  Retraite Québec  ·  Loi et Règlement sur l’assurance-emploi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4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0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CA4E02-16DC-9A73-D643-95A69A1F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8CD5B77D-2816-5DFC-E0DE-20D32E1071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62272" y="2513531"/>
            <a:ext cx="2423160" cy="3814116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C0DE9B90-C66F-1F97-F2E1-9CDFE05E4FDB}"/>
              </a:ext>
            </a:extLst>
          </p:cNvPr>
          <p:cNvSpPr/>
          <p:nvPr/>
        </p:nvSpPr>
        <p:spPr>
          <a:xfrm>
            <a:off x="4087368" y="1604772"/>
            <a:ext cx="317296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MERCI</a:t>
            </a:r>
          </a:p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7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72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itchFamily="34" charset="0"/>
              <a:ea typeface="Cambria" pitchFamily="34" charset="-122"/>
              <a:cs typeface="Cambria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91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PARTIE 1 · SECTION 1.1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L’accès au régime n’est pas le principal problème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hypothèse intuitive mais inexacte : les travailleurs vieillissants ne sont pas massivement exclus à l’entrée.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755648"/>
            <a:ext cx="5577840" cy="438912"/>
          </a:xfrm>
          <a:prstGeom prst="roundRect">
            <a:avLst>
              <a:gd name="adj" fmla="val 10417"/>
            </a:avLst>
          </a:prstGeom>
          <a:solidFill>
            <a:srgbClr val="15304C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9808" y="1755648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1 372 400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85216" y="221284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personnes en chômage au Canada en 2024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66928" y="2578608"/>
            <a:ext cx="4663440" cy="438912"/>
          </a:xfrm>
          <a:prstGeom prst="roundRect">
            <a:avLst>
              <a:gd name="adj" fmla="val 10417"/>
            </a:avLst>
          </a:prstGeom>
          <a:solidFill>
            <a:srgbClr val="2A5A8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49808" y="2578608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885 700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85216" y="303580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avaient cotisé au régime dans les 12 mois précédents (64,5 %)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66928" y="3401568"/>
            <a:ext cx="3840480" cy="438912"/>
          </a:xfrm>
          <a:prstGeom prst="roundRect">
            <a:avLst>
              <a:gd name="adj" fmla="val 10417"/>
            </a:avLst>
          </a:prstGeom>
          <a:solidFill>
            <a:srgbClr val="3E709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49808" y="3401568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811 600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85216" y="385876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avaient cotisé et un motif de cessation d’emploi valable (59,1 %)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66928" y="4224528"/>
            <a:ext cx="3017520" cy="438912"/>
          </a:xfrm>
          <a:prstGeom prst="roundRect">
            <a:avLst>
              <a:gd name="adj" fmla="val 10417"/>
            </a:avLst>
          </a:prstGeom>
          <a:solidFill>
            <a:srgbClr val="B4531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49808" y="4224528"/>
            <a:ext cx="23774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674 500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85216" y="4681728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étaient admissibles aux prestations régulières (49,1 %)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446520" y="1737360"/>
            <a:ext cx="5175504" cy="2148840"/>
          </a:xfrm>
          <a:prstGeom prst="roundRect">
            <a:avLst>
              <a:gd name="adj" fmla="val 2553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748272" y="19019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Taux d’admissibilité 2024, par groupe d’âge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748272" y="228600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15 à 24 ans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509760" y="22860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50,3 %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748272" y="277063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25 à 54 ans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509760" y="277063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89,0 %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748272" y="3255264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55 ans et plus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509760" y="3255264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93,1 %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446520" y="4023360"/>
            <a:ext cx="5175504" cy="960120"/>
          </a:xfrm>
          <a:prstGeom prst="roundRect">
            <a:avLst>
              <a:gd name="adj" fmla="val 5714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748272" y="420624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« Le désavantage se situe ailleurs. »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566928" y="5138928"/>
            <a:ext cx="11055096" cy="932688"/>
          </a:xfrm>
          <a:prstGeom prst="roundRect">
            <a:avLst>
              <a:gd name="adj" fmla="val 5882"/>
            </a:avLst>
          </a:prstGeom>
          <a:solidFill>
            <a:srgbClr val="FBF3EA"/>
          </a:solidFill>
          <a:ln w="6350">
            <a:solidFill>
              <a:srgbClr val="E8CBB0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5376672"/>
            <a:ext cx="310896" cy="310896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1298448" y="5285232"/>
            <a:ext cx="10012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8A3E1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nuance essentielle :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 travailleur âgé sur quatre en situation de chômage est déjà sorti du champ de l’assurance-emploi avant même d’y faire appel. Chez les 45 ans et plus, 26,5 % n’avaient pas cotisé et 24,1 % n’avaient pas travaillé au cours des douze mois précédents.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Enquête sur la couverture de l’assurance-emploi (ECAE), 2024, reprise par le Rapport de contrôle et d’évaluation 2024-2025. Le taux de 93,1 % est en léger recul par rapport à 2023 (95,0 %).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PARTIE 1 · SECTION 1.2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Quel poids les travailleurs vieillissants occupent-ils ?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Instantané au 19 juillet 2026 : 1 055 140 bénéficiaires actifs, tous types de prestations confondus.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783080"/>
          <a:ext cx="685800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7635240" y="1783080"/>
            <a:ext cx="3986784" cy="1280160"/>
          </a:xfrm>
          <a:prstGeom prst="roundRect">
            <a:avLst>
              <a:gd name="adj" fmla="val 428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82128" y="1892808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groupe est massif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882128" y="2203704"/>
            <a:ext cx="3520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248 380 bénéficiaires actifs de 55 ans et plus, soit 23,5 % de l’ensemble — presque un bénéficiaire sur quatre.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635240" y="3227832"/>
            <a:ext cx="3986784" cy="1280160"/>
          </a:xfrm>
          <a:prstGeom prst="roundRect">
            <a:avLst>
              <a:gd name="adj" fmla="val 428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882128" y="3337560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part de dollars inférieure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882128" y="3648456"/>
            <a:ext cx="3520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21,6 % des prestations versées pour 23,5 % des bénéficiaires. Environ 9 200 $ en moyenne, contre 10 000 $ pour l’ensemble.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635240" y="4672584"/>
            <a:ext cx="3986784" cy="1280160"/>
          </a:xfrm>
          <a:prstGeom prst="roundRect">
            <a:avLst>
              <a:gd name="adj" fmla="val 4286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882128" y="4782312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population active après 65 ans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82128" y="5093208"/>
            <a:ext cx="3520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Plus de 65 000 personnes de 65 ans et plus recevaient des prestations, soit 6,2 % des bénéficiaires.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statistiques administratives du programme d’assurance-emploi, données au 19 juillet 2026. L’écart de dollars tient à la composition des prestations : les prestations de maternité et parentales tirent la moyenne des 25-34 ans à 11 600 $.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PARTIE 1 · MISE EN GARDE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Une particularité québécoise à manier avec prudence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part des 55 ans et plus est plus élevée au Québec — mais cet écart ne signifie pas ce qu’il semble dire.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828800"/>
          <a:ext cx="576072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4846320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 Québec, les 55 ans et plus formaient 31,6 % des 212 400 bénéficiaires actifs.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492240" y="1810512"/>
            <a:ext cx="5129784" cy="1828800"/>
          </a:xfrm>
          <a:prstGeom prst="roundRect">
            <a:avLst>
              <a:gd name="adj" fmla="val 3000"/>
            </a:avLst>
          </a:prstGeom>
          <a:solidFill>
            <a:srgbClr val="FBF3EA"/>
          </a:solidFill>
          <a:ln w="6350">
            <a:solidFill>
              <a:srgbClr val="E8CBB0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848" y="2011680"/>
            <a:ext cx="329184" cy="32918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223760" y="201168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8A3E1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 que cet écart ne prouve pas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784848" y="2450592"/>
            <a:ext cx="4526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Il ne démontre pas que les travailleurs vieillissants québécois seraient plus durement touchés. Il s’explique en bonne partie par un effet de composition.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92240" y="3785616"/>
            <a:ext cx="5129784" cy="2249424"/>
          </a:xfrm>
          <a:prstGeom prst="roundRect">
            <a:avLst>
              <a:gd name="adj" fmla="val 2439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784848" y="396849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Pourquoi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784848" y="4279392"/>
            <a:ext cx="452628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Au Québec, les prestations de maternité et parentales relèvent du RQAP, non de l’assurance-emploi. Le bassin québécois est donc amputé d’une population jeune, ce qui gonfle la part de tous les autres groupes d’âge.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784848" y="5358384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9FB6C9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Deux indices dans les mêmes données : les 25-34 ans forment 19,3 % des bénéficiaires au Québec contre 34,2 % en Ontario; les femmes, 42,4 % contre 63,0 %.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 : statistiques administratives du programme, 19 juillet 2026. À Terre-Neuve-et-Labrador, les 55-64 ans seuls représentent 28,9 % des bénéficiaires.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3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22792" y="0"/>
            <a:ext cx="356616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0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PARTIES 1.3 ET 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731520" y="1417320"/>
            <a:ext cx="7498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Trois zones précises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de désavantage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777240" y="2880360"/>
            <a:ext cx="7223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BFD2E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désavantage ne se situe pas au point d’entrée du régime, mais dans trois zones qui structurent l’ensemble de l’analyse.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31520" y="3977640"/>
            <a:ext cx="2331720" cy="1965960"/>
          </a:xfrm>
          <a:prstGeom prst="roundRect">
            <a:avLst>
              <a:gd name="adj" fmla="val 2791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4187952"/>
            <a:ext cx="384048" cy="384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9264" y="4645152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durée du soutien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969264" y="5193792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Trop courte au regard de la durée réelle de leur chômage.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3282696" y="3977640"/>
            <a:ext cx="2331720" cy="1965960"/>
          </a:xfrm>
          <a:prstGeom prst="roundRect">
            <a:avLst>
              <a:gd name="adj" fmla="val 2791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0440" y="4187952"/>
            <a:ext cx="384048" cy="38404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520440" y="4645152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Transitions et invalidités fonctionnelles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8"/>
          <p:cNvSpPr/>
          <p:nvPr/>
        </p:nvSpPr>
        <p:spPr>
          <a:xfrm>
            <a:off x="3520440" y="5193792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Mal couvertes par un régime binaire entre pleine disponibilité et invalidité reconnue.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5833872" y="3977640"/>
            <a:ext cx="2331720" cy="1965960"/>
          </a:xfrm>
          <a:prstGeom prst="roundRect">
            <a:avLst>
              <a:gd name="adj" fmla="val 2791"/>
            </a:avLst>
          </a:prstGeom>
          <a:solidFill>
            <a:srgbClr val="1D4266"/>
          </a:solidFill>
          <a:ln w="9525">
            <a:solidFill>
              <a:srgbClr val="2A568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1616" y="4187952"/>
            <a:ext cx="384048" cy="38404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071616" y="4645152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piège du temps partiel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6071616" y="5193792"/>
            <a:ext cx="18745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A8C2D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Érode silencieusement l’admissibilité future.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ZONE 1 · SECTIONS 1.3.1 ET 2.1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Durée du soutien : un soutien conçu pour des interruptions brèves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 fenêtre de soutien se referme à date fixe, indépendamment de la situation du prestataire.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0"/>
          <p:cNvGraphicFramePr/>
          <p:nvPr/>
        </p:nvGraphicFramePr>
        <p:xfrm>
          <a:off x="457200" y="1828800"/>
          <a:ext cx="5852160" cy="288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475488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Part des chômeurs en recherche depuis 27 semaines ou plus (définition de Statistique Canada). La moyenne d’avant la pandémie (2017-2019) était de 17,1 %.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583680" y="1810512"/>
            <a:ext cx="5038344" cy="841248"/>
          </a:xfrm>
          <a:prstGeom prst="roundRect">
            <a:avLst>
              <a:gd name="adj" fmla="val 652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858000" y="1883664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45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semaines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6858000" y="2212848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Maximum de prestations régulières. La durée effective varie de 14 à 45 semaines.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83680" y="2770632"/>
            <a:ext cx="5038344" cy="841248"/>
          </a:xfrm>
          <a:prstGeom prst="roundRect">
            <a:avLst>
              <a:gd name="adj" fmla="val 652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858000" y="2843784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17,6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semaines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858000" y="3172968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Durée réelle moyenne des demandes complétées au Canada (15,1 au Québec).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583680" y="3730752"/>
            <a:ext cx="5038344" cy="841248"/>
          </a:xfrm>
          <a:prstGeom prst="roundRect">
            <a:avLst>
              <a:gd name="adj" fmla="val 652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858000" y="3803904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11,2 %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858000" y="4133088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des chômeurs ne recevaient pas de prestations parce qu’ils avaient épuisé leur droit.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6583680" y="4690872"/>
            <a:ext cx="5038344" cy="841248"/>
          </a:xfrm>
          <a:prstGeom prst="roundRect">
            <a:avLst>
              <a:gd name="adj" fmla="val 6522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858000" y="4764024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1,36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858000" y="5093208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Ratio prestations-cotisations des 55 ans et plus en 2023 — le plus élevé de tous les groupes.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6583680" y="5632704"/>
            <a:ext cx="5038344" cy="475488"/>
          </a:xfrm>
          <a:prstGeom prst="roundRect">
            <a:avLst>
              <a:gd name="adj" fmla="val 11538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858000" y="5669280"/>
            <a:ext cx="4480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Selon la définition du RCE (52 semaines), la part du chômage de longue durée est passée de 8,0 % à 10,9 %.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Sources : Enquête sur la population active; Rapport de contrôle et d’évaluation 2024-2025. Deux définitions du chômage de longue durée coexistent et ne doivent pas être confondues.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ZONE 2 · SECTIONS 1.3.2 ET 2.2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Transitions : un espace non couvert entre la pleine capacité et l’invalidité totale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Ni l’assurance-emploi ni les régimes d’invalidité de longue durée n’occupent cet espace.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66928" y="1737360"/>
            <a:ext cx="3429000" cy="1463040"/>
          </a:xfrm>
          <a:prstGeom prst="roundRect">
            <a:avLst>
              <a:gd name="adj" fmla="val 3750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9808" y="188366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0" cap="none" spc="12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PLEINE CAPACITÉ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49808" y="2231136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Prestations régulières :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exigent la disponibilité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160520" y="1737360"/>
            <a:ext cx="3867912" cy="1463040"/>
          </a:xfrm>
          <a:prstGeom prst="roundRect">
            <a:avLst>
              <a:gd name="adj" fmla="val 3750"/>
            </a:avLst>
          </a:prstGeom>
          <a:solidFill>
            <a:srgbClr val="B4531F"/>
          </a:solidFill>
          <a:ln w="6350">
            <a:solidFill>
              <a:srgbClr val="B4531F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343400" y="1883664"/>
            <a:ext cx="3502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ZONE NON COUVERTE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343400" y="2231136"/>
            <a:ext cx="3502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BE4D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Trop fonctionnel pour l’invalidité de longue durée,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FBE4D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trop affaibli pour retrouver son employabilité antérieure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193024" y="1737360"/>
            <a:ext cx="3429000" cy="1463040"/>
          </a:xfrm>
          <a:prstGeom prst="roundRect">
            <a:avLst>
              <a:gd name="adj" fmla="val 3750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375904" y="1883664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0" cap="none" spc="12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INVALIDITÉ RECONNUE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375904" y="2231136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Rente d’invalidité :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exige un état grave et prolongé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66928" y="3401568"/>
            <a:ext cx="3502152" cy="1591056"/>
          </a:xfrm>
          <a:prstGeom prst="roundRect">
            <a:avLst>
              <a:gd name="adj" fmla="val 3448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04672" y="354787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vieillissement biologique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04672" y="4023360"/>
            <a:ext cx="301752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déclin progressif de certaines capacités cognitives et physiques complique le maintien en emploi, sans atteindre le seuil d’une invalidité reconnue.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306824" y="3401568"/>
            <a:ext cx="3502152" cy="1591056"/>
          </a:xfrm>
          <a:prstGeom prst="roundRect">
            <a:avLst>
              <a:gd name="adj" fmla="val 3448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544568" y="354787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Des accidents plus graves et plus longs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544568" y="4023360"/>
            <a:ext cx="301752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55 ans et plus ne subissent pas davantage d’accidents, mais environ deux fois plus de risque qu’un accident laisse une atteinte permanente (facteur trois chez les femmes).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046720" y="3401568"/>
            <a:ext cx="3502152" cy="1591056"/>
          </a:xfrm>
          <a:prstGeom prst="roundRect">
            <a:avLst>
              <a:gd name="adj" fmla="val 3448"/>
            </a:avLst>
          </a:prstGeom>
          <a:solidFill>
            <a:srgbClr val="F6F8FA"/>
          </a:solidFill>
          <a:ln w="6350">
            <a:solidFill>
              <a:srgbClr val="C9D2DA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284464" y="354787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L’aggravation par l’âgisme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8284464" y="4023360"/>
            <a:ext cx="301752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 employeur peut, consciemment ou non, préférer un candidat plus jeune. Ce biais transforme une limitation modérée en obstacle disqualifiant.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66928" y="5138928"/>
            <a:ext cx="11055096" cy="950976"/>
          </a:xfrm>
          <a:prstGeom prst="roundRect">
            <a:avLst>
              <a:gd name="adj" fmla="val 5769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5394960"/>
            <a:ext cx="329184" cy="329184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298448" y="5266944"/>
            <a:ext cx="100126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nœud juridique :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 paragraphe 6(4) protège le prestataire contre l’obligation d’accepter un emploi nettement inférieur à ses qualifications, mais le paragraphe 6(5) fait tomber cette protection après un « délai raisonnable » — qui n’est défini nulle part depuis l’abrogation des critères en 2016.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Sources : IRSST (période 2010-2012); Emploi et Développement social Canada; Loi sur l’assurance-emploi, par. 6(4) et 6(5); Règlement, art. 9.002; DORS/2016-162.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160" normalizeH="0" baseline="0" noProof="0" dirty="0">
                <a:ln>
                  <a:noFill/>
                </a:ln>
                <a:solidFill>
                  <a:srgbClr val="B453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ZONE 2 · LE VIDE QUANTIFIÉ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15304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Entre 60 et 64 ans, il ne reste presque rien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133856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D6B7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 qui reste à une personne de 62 ans, sans emploi, dont les prestations régulières sont épuisées.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Table 0"/>
          <p:cNvGraphicFramePr>
            <a:graphicFrameLocks noGrp="1"/>
          </p:cNvGraphicFramePr>
          <p:nvPr/>
        </p:nvGraphicFramePr>
        <p:xfrm>
          <a:off x="566928" y="1783080"/>
          <a:ext cx="6949440" cy="3306064"/>
        </p:xfrm>
        <a:graphic>
          <a:graphicData uri="http://schemas.openxmlformats.org/drawingml/2006/table">
            <a:tbl>
              <a:tblPr/>
              <a:tblGrid>
                <a:gridCol w="2148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6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Dispositif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04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Accessible à 60-64 ans ?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04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Montant maximal mensuel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0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Prestations régulières d’AE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Épuisées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maximum 729 $/sem., soit environ 3 159 $/mois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Pension de la Sécurité de la vieillesse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(à partir de 65 ans)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740,09 $ (65-74 ans)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Supplément de revenu garanti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(lié à la SV)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1 105,43 $ (personne seule)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Allocation (SV)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Oui, mais uniquement si époux ou conjoint de fait d’un bénéficiaire du SRG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1 405,50 $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Allocation au survivant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Oui, mais uniquement si veuf ou veuve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1 675,45 $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Rente d’invalidité (RRQ / RPC)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Oui, mais exige une invalidité grave et prolongée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1 673,24 $ (maximum RPC)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Rente de retraite anticipée (RRQ)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Oui, dès 60 ans, avec réduction permanente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50" b="1" dirty="0">
                          <a:solidFill>
                            <a:srgbClr val="0E1F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964,90 $ à 60 ans, contre 1 507,65 $ à 65 ans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63500" marB="63500" anchor="ctr">
                    <a:lnL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726680" y="1824640"/>
            <a:ext cx="3895344" cy="1901952"/>
          </a:xfrm>
          <a:prstGeom prst="roundRect">
            <a:avLst>
              <a:gd name="adj" fmla="val 2885"/>
            </a:avLst>
          </a:prstGeom>
          <a:solidFill>
            <a:srgbClr val="FBF3EA"/>
          </a:solidFill>
          <a:ln w="6350">
            <a:solidFill>
              <a:srgbClr val="E8CBB0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8001000" y="1980088"/>
            <a:ext cx="3383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8A3E1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Les deux seules prestations destinées aux 60-64 ans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8001000" y="2455576"/>
            <a:ext cx="3383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E1F3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L’Allocation (SV) et l’Allocation au survivant sont conditionnelles à une situation conjugale, non à une situation d’emploi. Une personne seule de 62 ans, sans emploi et sans conjoint bénéficiaire du SRG, n’a droit à rien.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726680" y="3822192"/>
            <a:ext cx="3895344" cy="2240280"/>
          </a:xfrm>
          <a:prstGeom prst="roundRect">
            <a:avLst>
              <a:gd name="adj" fmla="val 2449"/>
            </a:avLst>
          </a:prstGeom>
          <a:solidFill>
            <a:srgbClr val="15304C"/>
          </a:solidFill>
          <a:ln w="6350">
            <a:solidFill>
              <a:srgbClr val="15304C"/>
            </a:solidFill>
            <a:prstDash val="solid"/>
          </a:ln>
          <a:effectLst>
            <a:outerShdw blurRad="127000" dist="25400" dir="5400000" algn="bl" rotWithShape="0">
              <a:srgbClr val="20303F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7"/>
          <p:cNvSpPr/>
          <p:nvPr/>
        </p:nvSpPr>
        <p:spPr>
          <a:xfrm>
            <a:off x="8001000" y="402834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0C9A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décision irréversible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001000" y="4339240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9DCE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Il ne reste qu’une option : demander la rente de retraite dès 60 ans, avec une réduction actuarielle permanente de 30 % à 36 %.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001000" y="5162200"/>
            <a:ext cx="33832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 perte de 542,75 $ par mois maintenue sur vingt ans représente environ 130 000 $ en dollars courants.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566928" y="6345936"/>
            <a:ext cx="11064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8A97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Sources : barèmes de la Sécurité de la vieillesse et du RPC; Retraite Québec 2026. La rente maximale du RRQ passe de 1 507,65 $ à 65 ans à 964,90 $ à 60 ans. La rente d’invalidité maximale du RPC (1 673,24 $) est supérieure à la pension de retraite maximale à 65 ans (1 433,00 $).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1475720" y="6327648"/>
            <a:ext cx="274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9AA6B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3453</Words>
  <Application>Microsoft Office PowerPoint</Application>
  <PresentationFormat>Grand écran</PresentationFormat>
  <Paragraphs>377</Paragraphs>
  <Slides>20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Aptos</vt:lpstr>
      <vt:lpstr>Arial</vt:lpstr>
      <vt:lpstr>Calibri</vt:lpstr>
      <vt:lpstr>Cambria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Candide Ahouehome</dc:creator>
  <cp:lastModifiedBy>Candide Ahouehome</cp:lastModifiedBy>
  <cp:revision>3</cp:revision>
  <dcterms:created xsi:type="dcterms:W3CDTF">2026-08-02T07:21:37Z</dcterms:created>
  <dcterms:modified xsi:type="dcterms:W3CDTF">2026-08-02T07:33:47Z</dcterms:modified>
</cp:coreProperties>
</file>